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3" r:id="rId1"/>
  </p:sldMasterIdLst>
  <p:sldIdLst>
    <p:sldId id="256" r:id="rId2"/>
    <p:sldId id="261" r:id="rId3"/>
    <p:sldId id="263" r:id="rId4"/>
    <p:sldId id="262" r:id="rId5"/>
    <p:sldId id="264" r:id="rId6"/>
    <p:sldId id="265" r:id="rId7"/>
    <p:sldId id="267" r:id="rId8"/>
    <p:sldId id="259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7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87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3285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84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44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43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91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9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2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7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5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2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0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19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  <p:sldLayoutId id="2147484049" r:id="rId16"/>
    <p:sldLayoutId id="21474840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graffiti, several&#10;&#10;Description automatically generated">
            <a:extLst>
              <a:ext uri="{FF2B5EF4-FFF2-40B4-BE49-F238E27FC236}">
                <a16:creationId xmlns:a16="http://schemas.microsoft.com/office/drawing/2014/main" id="{F7526848-8C25-45BA-A55D-26B96272E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9F185-61CF-4991-A27B-506824F9C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pl-PL"/>
              <a:t>Stresowanie Modelu Rozpoznającego Obiekty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139C3-A997-46BF-917B-5CD2950CB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385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685-CFB6-47A6-ACB0-53E30B68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 err="1"/>
              <a:t>Dziękuję</a:t>
            </a:r>
            <a:r>
              <a:rPr lang="en-US" dirty="0"/>
              <a:t> za </a:t>
            </a:r>
            <a:r>
              <a:rPr lang="en-US" dirty="0" err="1"/>
              <a:t>uwagę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 descr="A road with trees on the side&#10;&#10;Description automatically generated with low confidence">
            <a:extLst>
              <a:ext uri="{FF2B5EF4-FFF2-40B4-BE49-F238E27FC236}">
                <a16:creationId xmlns:a16="http://schemas.microsoft.com/office/drawing/2014/main" id="{37B3DDF5-1FDC-48C0-9A04-16EB68AE5E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7" r="13348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8B6CA7-ADEA-4DE4-8B4A-EAAD28F8C3C1}"/>
              </a:ext>
            </a:extLst>
          </p:cNvPr>
          <p:cNvSpPr txBox="1">
            <a:spLocks/>
          </p:cNvSpPr>
          <p:nvPr/>
        </p:nvSpPr>
        <p:spPr>
          <a:xfrm>
            <a:off x="861791" y="3134635"/>
            <a:ext cx="3382832" cy="34995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l-PL" sz="2000" dirty="0"/>
              <a:t>Edyta Cal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738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8783-ACCC-4EB3-B120-DCA5D190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60" y="609600"/>
            <a:ext cx="5687394" cy="970450"/>
          </a:xfrm>
        </p:spPr>
        <p:txBody>
          <a:bodyPr/>
          <a:lstStyle/>
          <a:p>
            <a:r>
              <a:rPr lang="pl-PL" dirty="0"/>
              <a:t>Założenia:</a:t>
            </a:r>
          </a:p>
        </p:txBody>
      </p:sp>
      <p:pic>
        <p:nvPicPr>
          <p:cNvPr id="7" name="Content Placeholder 6" descr="A close up of a red fruit&#10;&#10;Description automatically generated with low confidence">
            <a:extLst>
              <a:ext uri="{FF2B5EF4-FFF2-40B4-BE49-F238E27FC236}">
                <a16:creationId xmlns:a16="http://schemas.microsoft.com/office/drawing/2014/main" id="{CEB5F432-2C2D-40A9-BFD3-6B60B5A2BD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9" y="1528576"/>
            <a:ext cx="1371600" cy="1371600"/>
          </a:xfrm>
        </p:spPr>
      </p:pic>
      <p:pic>
        <p:nvPicPr>
          <p:cNvPr id="11" name="Picture 10" descr="A picture containing car, truck, outdoor, transport&#10;&#10;Description automatically generated">
            <a:extLst>
              <a:ext uri="{FF2B5EF4-FFF2-40B4-BE49-F238E27FC236}">
                <a16:creationId xmlns:a16="http://schemas.microsoft.com/office/drawing/2014/main" id="{082F2D76-70C2-492D-AA65-05D3FA960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4" y="3477870"/>
            <a:ext cx="3703108" cy="1851554"/>
          </a:xfrm>
          <a:prstGeom prst="rect">
            <a:avLst/>
          </a:prstGeom>
        </p:spPr>
      </p:pic>
      <p:pic>
        <p:nvPicPr>
          <p:cNvPr id="23" name="Content Placeholder 22" descr="A dog lying down&#10;&#10;Description automatically generated with medium confidence">
            <a:extLst>
              <a:ext uri="{FF2B5EF4-FFF2-40B4-BE49-F238E27FC236}">
                <a16:creationId xmlns:a16="http://schemas.microsoft.com/office/drawing/2014/main" id="{01593D44-6A3E-43CD-964F-DABF1FFC48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720" y="4342155"/>
            <a:ext cx="2266223" cy="2266223"/>
          </a:xfrm>
        </p:spPr>
      </p:pic>
      <p:pic>
        <p:nvPicPr>
          <p:cNvPr id="31" name="Picture 30" descr="A picture containing text, furniture, seat&#10;&#10;Description automatically generated">
            <a:extLst>
              <a:ext uri="{FF2B5EF4-FFF2-40B4-BE49-F238E27FC236}">
                <a16:creationId xmlns:a16="http://schemas.microsoft.com/office/drawing/2014/main" id="{C6735DB0-7BC1-400E-850E-2712FB4D3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376" y="262478"/>
            <a:ext cx="1978912" cy="3957824"/>
          </a:xfrm>
          <a:prstGeom prst="rect">
            <a:avLst/>
          </a:prstGeom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39A3BEC-2C14-4B11-B097-FB25A26E994E}"/>
              </a:ext>
            </a:extLst>
          </p:cNvPr>
          <p:cNvSpPr txBox="1">
            <a:spLocks/>
          </p:cNvSpPr>
          <p:nvPr/>
        </p:nvSpPr>
        <p:spPr>
          <a:xfrm>
            <a:off x="604057" y="1580050"/>
            <a:ext cx="4562717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Model YOLOv3 trenowany na COCO2017</a:t>
            </a:r>
          </a:p>
          <a:p>
            <a:r>
              <a:rPr lang="pl-PL" dirty="0"/>
              <a:t>13 teł Full HD</a:t>
            </a:r>
          </a:p>
          <a:p>
            <a:r>
              <a:rPr lang="pl-PL" dirty="0"/>
              <a:t>4 możliwie różne klasy po 20 obiektów </a:t>
            </a:r>
          </a:p>
          <a:p>
            <a:r>
              <a:rPr lang="pl-PL" dirty="0">
                <a:effectLst/>
              </a:rPr>
              <a:t>5 różnych rozmiarów obiektów</a:t>
            </a:r>
            <a:endParaRPr lang="pl-PL" dirty="0"/>
          </a:p>
          <a:p>
            <a:r>
              <a:rPr lang="pl-PL" sz="2000" dirty="0">
                <a:effectLst/>
              </a:rPr>
              <a:t>6 ró</a:t>
            </a:r>
            <a:r>
              <a:rPr lang="pl-PL" dirty="0">
                <a:effectLst/>
              </a:rPr>
              <a:t>żnych lokalizacji</a:t>
            </a:r>
          </a:p>
          <a:p>
            <a:r>
              <a:rPr lang="pl-PL" dirty="0">
                <a:effectLst/>
              </a:rPr>
              <a:t>5 różnych rozmiarów obiektów</a:t>
            </a:r>
          </a:p>
          <a:p>
            <a:endParaRPr lang="pl-PL" sz="2000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051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A92A7-992F-4F36-9C1C-AEE9A5BD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n>
                  <a:solidFill>
                    <a:srgbClr val="000000">
                      <a:alpha val="9804"/>
                    </a:srgbClr>
                  </a:solidFill>
                </a:ln>
              </a:rPr>
              <a:t>Rozmiar</a:t>
            </a:r>
            <a:r>
              <a:rPr lang="en-US" sz="4000" dirty="0">
                <a:ln>
                  <a:solidFill>
                    <a:srgbClr val="000000">
                      <a:alpha val="9804"/>
                    </a:srgbClr>
                  </a:solidFill>
                </a:ln>
              </a:rPr>
              <a:t> </a:t>
            </a:r>
            <a:r>
              <a:rPr lang="en-US" sz="4000" dirty="0" err="1">
                <a:ln>
                  <a:solidFill>
                    <a:srgbClr val="000000">
                      <a:alpha val="9804"/>
                    </a:srgbClr>
                  </a:solidFill>
                </a:ln>
              </a:rPr>
              <a:t>Obiektu</a:t>
            </a:r>
            <a:endParaRPr lang="pl-PL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8632C85-EFFD-4FA0-A294-9DEE6AEE2D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68886" y="2228850"/>
            <a:ext cx="8054227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2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922F8-DE59-4D27-A46B-AE375F47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075658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pl-PL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Trochę perspektywy…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2179F7D-97FE-4C5A-89EE-9C850FADB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627799"/>
            <a:ext cx="3078749" cy="4482084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r>
              <a:rPr lang="pl-PL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100%  -  1024x1024 </a:t>
            </a:r>
            <a:r>
              <a:rPr lang="pl-PL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px</a:t>
            </a:r>
            <a:endParaRPr lang="pl-PL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>
              <a:buClr>
                <a:schemeClr val="bg1"/>
              </a:buClr>
            </a:pPr>
            <a:r>
              <a:rPr lang="pl-PL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25%  -  256x256 </a:t>
            </a:r>
            <a:r>
              <a:rPr lang="pl-PL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px</a:t>
            </a:r>
            <a:endParaRPr lang="pl-PL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>
              <a:buClr>
                <a:schemeClr val="bg1"/>
              </a:buClr>
            </a:pPr>
            <a:r>
              <a:rPr lang="pl-PL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18,75%  - 192x192 </a:t>
            </a:r>
            <a:r>
              <a:rPr lang="pl-PL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px</a:t>
            </a:r>
            <a:endParaRPr lang="pl-PL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>
              <a:buClr>
                <a:schemeClr val="bg1"/>
              </a:buClr>
            </a:pPr>
            <a:r>
              <a:rPr lang="pl-PL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12,5%  - 128x128 </a:t>
            </a:r>
            <a:r>
              <a:rPr lang="pl-PL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px</a:t>
            </a:r>
            <a:endParaRPr lang="pl-PL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>
              <a:buClr>
                <a:schemeClr val="bg1"/>
              </a:buClr>
            </a:pPr>
            <a:r>
              <a:rPr lang="pl-PL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6,25%  - 64x64 </a:t>
            </a:r>
            <a:r>
              <a:rPr lang="pl-PL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px</a:t>
            </a: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14" name="Picture 13" descr="A picture containing apple, fruit, indoor&#10;&#10;Description automatically generated">
            <a:extLst>
              <a:ext uri="{FF2B5EF4-FFF2-40B4-BE49-F238E27FC236}">
                <a16:creationId xmlns:a16="http://schemas.microsoft.com/office/drawing/2014/main" id="{AC01A56B-EDD5-4FEA-B39B-A1A6B3A4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9" y="1560883"/>
            <a:ext cx="6642193" cy="37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02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1484-CE10-4576-83D9-53FCE870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Tekstura\Złożoność Obiektu</a:t>
            </a:r>
          </a:p>
        </p:txBody>
      </p:sp>
      <p:pic>
        <p:nvPicPr>
          <p:cNvPr id="7" name="Picture 6" descr="A picture containing furniture, seat, indoor, chair&#10;&#10;Description automatically generated">
            <a:extLst>
              <a:ext uri="{FF2B5EF4-FFF2-40B4-BE49-F238E27FC236}">
                <a16:creationId xmlns:a16="http://schemas.microsoft.com/office/drawing/2014/main" id="{1B7DE117-DA4F-44EA-8007-D451EB019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81" y="1732449"/>
            <a:ext cx="1570321" cy="3140642"/>
          </a:xfrm>
          <a:prstGeom prst="rect">
            <a:avLst/>
          </a:prstGeom>
        </p:spPr>
      </p:pic>
      <p:pic>
        <p:nvPicPr>
          <p:cNvPr id="9" name="Picture 8" descr="A picture containing seat, chair&#10;&#10;Description automatically generated">
            <a:extLst>
              <a:ext uri="{FF2B5EF4-FFF2-40B4-BE49-F238E27FC236}">
                <a16:creationId xmlns:a16="http://schemas.microsoft.com/office/drawing/2014/main" id="{9A229B02-7AA0-4BDA-8E3D-00FD16ECF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86" y="1589415"/>
            <a:ext cx="1570321" cy="3140642"/>
          </a:xfrm>
          <a:prstGeom prst="rect">
            <a:avLst/>
          </a:prstGeom>
        </p:spPr>
      </p:pic>
      <p:pic>
        <p:nvPicPr>
          <p:cNvPr id="15" name="Picture 14" descr="A white sports car&#10;&#10;Description automatically generated with medium confidence">
            <a:extLst>
              <a:ext uri="{FF2B5EF4-FFF2-40B4-BE49-F238E27FC236}">
                <a16:creationId xmlns:a16="http://schemas.microsoft.com/office/drawing/2014/main" id="{ABA79EEA-77BE-471A-9B26-796E2B092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30" y="4587022"/>
            <a:ext cx="3378824" cy="1689412"/>
          </a:xfrm>
          <a:prstGeom prst="rect">
            <a:avLst/>
          </a:prstGeom>
        </p:spPr>
      </p:pic>
      <p:pic>
        <p:nvPicPr>
          <p:cNvPr id="17" name="Picture 16" descr="A picture containing car, outdoor, transport&#10;&#10;Description automatically generated">
            <a:extLst>
              <a:ext uri="{FF2B5EF4-FFF2-40B4-BE49-F238E27FC236}">
                <a16:creationId xmlns:a16="http://schemas.microsoft.com/office/drawing/2014/main" id="{A2FB363B-84E4-436D-BB53-579FBD777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92" y="4587022"/>
            <a:ext cx="3378824" cy="1685924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A2811A6-78A2-47F9-B2DD-45FAB58B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867755" cy="4058751"/>
          </a:xfrm>
        </p:spPr>
        <p:txBody>
          <a:bodyPr/>
          <a:lstStyle/>
          <a:p>
            <a:pPr marL="36900" indent="0">
              <a:buNone/>
            </a:pPr>
            <a:r>
              <a:rPr lang="pl-PL" dirty="0"/>
              <a:t>Liczba zdjęć w bazie COCO2017 obiektu klasy:</a:t>
            </a:r>
          </a:p>
          <a:p>
            <a:r>
              <a:rPr lang="pl-PL" dirty="0"/>
              <a:t>Samochód - </a:t>
            </a:r>
            <a:r>
              <a:rPr lang="pl-PL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12786</a:t>
            </a:r>
          </a:p>
          <a:p>
            <a:r>
              <a:rPr lang="pl-PL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Krzesło - 13354 </a:t>
            </a:r>
          </a:p>
          <a:p>
            <a:r>
              <a:rPr lang="pl-PL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Pies - 4562 </a:t>
            </a:r>
          </a:p>
          <a:p>
            <a:r>
              <a:rPr lang="pl-PL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Jabłko - 1662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280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ssy field with trees&#10;&#10;Description automatically generated with low confidence">
            <a:extLst>
              <a:ext uri="{FF2B5EF4-FFF2-40B4-BE49-F238E27FC236}">
                <a16:creationId xmlns:a16="http://schemas.microsoft.com/office/drawing/2014/main" id="{250E2467-A550-49FB-8C76-71CE91D9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292A5-778E-4E48-B371-50E56996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Tło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F24CE18-DF6D-415B-BE0C-21EB67855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152537"/>
            <a:ext cx="10353762" cy="453292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pl-PL" sz="1800" dirty="0">
                <a:effectLst/>
                <a:ea typeface="Arial" panose="020B0604020202020204" pitchFamily="34" charset="0"/>
              </a:rPr>
              <a:t>Skuteczność rozpoznawania klasy pies dla skali 12,5% w zależności od tła.</a:t>
            </a:r>
          </a:p>
          <a:p>
            <a:pPr marL="36900" indent="0">
              <a:buNone/>
            </a:pPr>
            <a:endParaRPr lang="pl-PL" dirty="0"/>
          </a:p>
        </p:txBody>
      </p:sp>
      <p:pic>
        <p:nvPicPr>
          <p:cNvPr id="21" name="image3.png">
            <a:extLst>
              <a:ext uri="{FF2B5EF4-FFF2-40B4-BE49-F238E27FC236}">
                <a16:creationId xmlns:a16="http://schemas.microsoft.com/office/drawing/2014/main" id="{EA8EF7DE-CC8E-4E2B-A0BE-00DF87A0765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13795" y="2051049"/>
            <a:ext cx="10353762" cy="275590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2432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1FB6-3665-440F-B670-2477F2824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148" y="713344"/>
            <a:ext cx="5533218" cy="970450"/>
          </a:xfrm>
        </p:spPr>
        <p:txBody>
          <a:bodyPr/>
          <a:lstStyle/>
          <a:p>
            <a:r>
              <a:rPr lang="pl-PL" dirty="0"/>
              <a:t>Lokalizacja ???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420E40-A2F3-4667-BB55-3C805CFA5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5148" y="1683794"/>
            <a:ext cx="5533218" cy="4059237"/>
          </a:xfrm>
        </p:spPr>
      </p:pic>
      <p:pic>
        <p:nvPicPr>
          <p:cNvPr id="11" name="image2.png">
            <a:extLst>
              <a:ext uri="{FF2B5EF4-FFF2-40B4-BE49-F238E27FC236}">
                <a16:creationId xmlns:a16="http://schemas.microsoft.com/office/drawing/2014/main" id="{69BBD9EC-940E-4AE7-8B26-38711C7CF59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2782" y="802393"/>
            <a:ext cx="5309870" cy="5151120"/>
          </a:xfrm>
          <a:prstGeom prst="rect">
            <a:avLst/>
          </a:prstGeom>
          <a:ln/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D8F5C70-C3AA-4E6B-806B-4B6C209344A7}"/>
              </a:ext>
            </a:extLst>
          </p:cNvPr>
          <p:cNvSpPr txBox="1">
            <a:spLocks/>
          </p:cNvSpPr>
          <p:nvPr/>
        </p:nvSpPr>
        <p:spPr>
          <a:xfrm>
            <a:off x="562782" y="6163995"/>
            <a:ext cx="11185584" cy="4532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l-PL" sz="1800" b="0" i="0" u="none" strike="noStrike" dirty="0">
                <a:solidFill>
                  <a:schemeClr val="tx1"/>
                </a:solidFill>
                <a:effectLst/>
              </a:rPr>
              <a:t>Skuteczność rozpoznawania obiektów klasy samochód w zależności od lokalizacji obiektu i skali (na pomarańczowo zaznaczono dane dla skali 6,25%). </a:t>
            </a:r>
            <a:endParaRPr lang="pl-PL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9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69870C4-2A88-4CD5-ABB6-AAA15D38B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 useBgFill="1">
        <p:nvSpPr>
          <p:cNvPr id="3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028777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5A8A4-5BEF-477C-87D5-310638CF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947" y="2292377"/>
            <a:ext cx="3485073" cy="22732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dirty="0" err="1"/>
              <a:t>Jedna</a:t>
            </a:r>
            <a:r>
              <a:rPr lang="en-US" dirty="0"/>
              <a:t> z </a:t>
            </a:r>
            <a:r>
              <a:rPr lang="en-US" dirty="0" err="1"/>
              <a:t>anomalii</a:t>
            </a:r>
            <a:r>
              <a:rPr lang="en-US" dirty="0"/>
              <a:t>, </a:t>
            </a:r>
            <a:r>
              <a:rPr lang="en-US" dirty="0" err="1"/>
              <a:t>czyli</a:t>
            </a:r>
            <a:r>
              <a:rPr lang="en-US" dirty="0"/>
              <a:t> </a:t>
            </a:r>
            <a:r>
              <a:rPr lang="en-US" dirty="0" err="1"/>
              <a:t>miska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jest </a:t>
            </a:r>
            <a:r>
              <a:rPr lang="en-US" dirty="0" err="1"/>
              <a:t>jabłkiem</a:t>
            </a:r>
            <a:r>
              <a:rPr lang="en-US" dirty="0"/>
              <a:t>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652971-064F-4B32-A213-B326E652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9677" y="1595889"/>
            <a:ext cx="3749615" cy="3680604"/>
          </a:xfrm>
          <a:prstGeom prst="roundRect">
            <a:avLst>
              <a:gd name="adj" fmla="val 2847"/>
            </a:avLst>
          </a:prstGeom>
          <a:noFill/>
          <a:ln w="127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7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2A4F-1D0D-4F3A-82D0-805BF49A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0" y="2458550"/>
            <a:ext cx="5978072" cy="970450"/>
          </a:xfrm>
        </p:spPr>
        <p:txBody>
          <a:bodyPr>
            <a:normAutofit/>
          </a:bodyPr>
          <a:lstStyle/>
          <a:p>
            <a:r>
              <a:rPr lang="pl-PL" dirty="0"/>
              <a:t>Wnioski… </a:t>
            </a:r>
          </a:p>
        </p:txBody>
      </p:sp>
      <p:pic>
        <p:nvPicPr>
          <p:cNvPr id="7" name="Picture 6" descr="A picture containing text, outdoor, transport, car&#10;&#10;Description automatically generated">
            <a:extLst>
              <a:ext uri="{FF2B5EF4-FFF2-40B4-BE49-F238E27FC236}">
                <a16:creationId xmlns:a16="http://schemas.microsoft.com/office/drawing/2014/main" id="{59449DC2-F569-4BB3-BDE3-5E90792A1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3" r="33169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77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142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Calisto MT</vt:lpstr>
      <vt:lpstr>Wingdings 2</vt:lpstr>
      <vt:lpstr>Slate</vt:lpstr>
      <vt:lpstr>Stresowanie Modelu Rozpoznającego Obiekty</vt:lpstr>
      <vt:lpstr>Założenia:</vt:lpstr>
      <vt:lpstr>Rozmiar Obiektu</vt:lpstr>
      <vt:lpstr>Trochę perspektywy…</vt:lpstr>
      <vt:lpstr>Tekstura\Złożoność Obiektu</vt:lpstr>
      <vt:lpstr>Tło</vt:lpstr>
      <vt:lpstr>Lokalizacja ???</vt:lpstr>
      <vt:lpstr>Jedna z anomalii, czyli miska, która jest jabłkiem.</vt:lpstr>
      <vt:lpstr>Wnioski… 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Edyta Cal</dc:creator>
  <cp:lastModifiedBy>Edyta Cal</cp:lastModifiedBy>
  <cp:revision>26</cp:revision>
  <dcterms:created xsi:type="dcterms:W3CDTF">2021-06-11T03:38:40Z</dcterms:created>
  <dcterms:modified xsi:type="dcterms:W3CDTF">2021-06-11T16:53:17Z</dcterms:modified>
</cp:coreProperties>
</file>